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379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58" autoAdjust="0"/>
    <p:restoredTop sz="94708" autoAdjust="0"/>
  </p:normalViewPr>
  <p:slideViewPr>
    <p:cSldViewPr>
      <p:cViewPr varScale="1">
        <p:scale>
          <a:sx n="83" d="100"/>
          <a:sy n="83" d="100"/>
        </p:scale>
        <p:origin x="14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1D69BC-2959-4008-AB2E-FF39229B5A75}" type="datetimeFigureOut">
              <a:rPr lang="ar-IQ" smtClean="0"/>
              <a:pPr/>
              <a:t>4/27/1439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5BBCAD-8FD6-4A0C-8E34-C582BD8BCB5F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531485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4216142-DCF9-4921-A374-30500945C048}" type="datetimeFigureOut">
              <a:rPr lang="ar-IQ" smtClean="0"/>
              <a:pPr/>
              <a:t>4/27/1439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8CD3F5-BE4F-414A-947A-2047FC5F3C54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378126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496478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10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148630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11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768289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12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93581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2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03207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3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84179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4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79273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5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16308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6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53107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7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787146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8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54588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9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13968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79CB-4A32-489D-9E30-DC906F0386C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94832-E2D4-4B8C-9272-644F2376F2E1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610CF-6900-4294-837A-B7E7B5EC38C6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96E-76F6-428D-9D47-0F6E24D0AD96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7FE3-66C6-421B-B7CA-F88C5114C1E1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822B-56EA-4C08-A30E-0AEA9DCD979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6FE8-791A-44FE-B628-E82F3740B99E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9CD18-ABAB-41FB-9736-C95D8A4EFE2A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B257-57B6-4872-B0B2-F2FF93A2BCA9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E465-493E-40CF-B0CE-E9F505567127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3F6E-074E-41AB-AF69-11906B4B4ED2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84F503-AE44-4CDC-A4C8-D73D43D1AA5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arrow.wav"/>
      </p:stSnd>
    </p:sndAc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NULL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NULL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NULL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NULL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57390"/>
            <a:ext cx="7851648" cy="18288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FLUID MECHANICS</a:t>
            </a:r>
            <a:br>
              <a:rPr lang="en-US" b="1" i="1" dirty="0" smtClean="0"/>
            </a:br>
            <a:r>
              <a:rPr lang="en-US" sz="4900" i="1" dirty="0" smtClean="0"/>
              <a:t>CHAPTER</a:t>
            </a:r>
            <a:r>
              <a:rPr lang="en-US" sz="4900" b="1" i="1" dirty="0" smtClean="0"/>
              <a:t>- 3 </a:t>
            </a:r>
            <a:r>
              <a:rPr lang="en-US" sz="5300" b="1" i="1" dirty="0" smtClean="0"/>
              <a:t>/ </a:t>
            </a:r>
            <a:r>
              <a:rPr lang="en-US" sz="4400" i="1" dirty="0" smtClean="0"/>
              <a:t>FLUID STATIC </a:t>
            </a:r>
            <a:endParaRPr lang="ar-IQ" dirty="0"/>
          </a:p>
        </p:txBody>
      </p:sp>
      <p:sp>
        <p:nvSpPr>
          <p:cNvPr id="6" name="Rectangle 5"/>
          <p:cNvSpPr/>
          <p:nvPr/>
        </p:nvSpPr>
        <p:spPr>
          <a:xfrm>
            <a:off x="39938" y="142852"/>
            <a:ext cx="42335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200" b="1" dirty="0" smtClean="0"/>
              <a:t>Al-Mansour University College</a:t>
            </a:r>
          </a:p>
          <a:p>
            <a:pPr algn="l"/>
            <a:r>
              <a:rPr lang="en-US" sz="2200" b="1" dirty="0" smtClean="0"/>
              <a:t>Civil Engineering Department</a:t>
            </a:r>
          </a:p>
          <a:p>
            <a:pPr algn="l"/>
            <a:r>
              <a:rPr lang="en-US" sz="2200" b="1" dirty="0" smtClean="0"/>
              <a:t>Second Year/ 2017-2018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109792" y="4484712"/>
            <a:ext cx="7854696" cy="1752600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/>
              <a:t>Ahmed Layth, R.E., M.S.</a:t>
            </a:r>
            <a:endParaRPr lang="ar-IQ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5436096" y="810021"/>
            <a:ext cx="3265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ar-IQ" sz="2800" b="1" dirty="0">
                <a:solidFill>
                  <a:srgbClr val="FFFF00"/>
                </a:solidFill>
              </a:rPr>
              <a:t>الــمــحــاضــرة رقــم ( </a:t>
            </a:r>
            <a:r>
              <a:rPr lang="ar-IQ" sz="2800" b="1" dirty="0" smtClean="0">
                <a:solidFill>
                  <a:srgbClr val="FFFF00"/>
                </a:solidFill>
              </a:rPr>
              <a:t>5 </a:t>
            </a:r>
            <a:r>
              <a:rPr lang="ar-IQ" sz="2800" b="1" dirty="0">
                <a:solidFill>
                  <a:srgbClr val="FFFF00"/>
                </a:solidFill>
              </a:rPr>
              <a:t>)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542278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16632"/>
            <a:ext cx="89289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>
                <a:latin typeface="+mj-lt"/>
              </a:rPr>
              <a:t>Example (11)</a:t>
            </a:r>
          </a:p>
          <a:p>
            <a:pPr algn="just" rtl="0"/>
            <a:r>
              <a:rPr lang="en-US" sz="2200" dirty="0">
                <a:latin typeface="+mj-lt"/>
              </a:rPr>
              <a:t>Gate ABC in </a:t>
            </a:r>
            <a:r>
              <a:rPr lang="en-US" sz="2200" dirty="0" smtClean="0">
                <a:latin typeface="+mj-lt"/>
              </a:rPr>
              <a:t>the figure </a:t>
            </a:r>
            <a:r>
              <a:rPr lang="en-US" sz="2200" dirty="0">
                <a:latin typeface="+mj-lt"/>
              </a:rPr>
              <a:t>below has a fixed hinge line at B and is 2 m wide into the paper. The gate will open at A to release water if the water depth is high enough. Compute the depth h for which the gate will begin to open</a:t>
            </a:r>
            <a:r>
              <a:rPr lang="en-US" sz="2200" dirty="0" smtClean="0">
                <a:latin typeface="+mj-lt"/>
              </a:rPr>
              <a:t>.</a:t>
            </a:r>
          </a:p>
          <a:p>
            <a:pPr algn="just" rtl="0"/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Use W = 3.13 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kN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 for gate AB and neglect buoyancy force.</a:t>
            </a:r>
          </a:p>
        </p:txBody>
      </p:sp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04864"/>
            <a:ext cx="3600400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143646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16632"/>
            <a:ext cx="89289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>
                <a:latin typeface="+mj-lt"/>
              </a:rPr>
              <a:t>Example (12)</a:t>
            </a:r>
          </a:p>
          <a:p>
            <a:pPr algn="just" rtl="0"/>
            <a:r>
              <a:rPr lang="en-US" sz="2200" dirty="0">
                <a:latin typeface="+mj-lt"/>
              </a:rPr>
              <a:t>The circular gate ABC in </a:t>
            </a:r>
            <a:r>
              <a:rPr lang="en-US" sz="2200" dirty="0" smtClean="0">
                <a:latin typeface="+mj-lt"/>
              </a:rPr>
              <a:t>the figure </a:t>
            </a:r>
            <a:r>
              <a:rPr lang="en-US" sz="2200" dirty="0">
                <a:latin typeface="+mj-lt"/>
              </a:rPr>
              <a:t>below has a 1 m radius and is hinged at B. Compute the force P just sufficient to keep the gate from opening when h = 8 m. Neglect atmospheric pressure.</a:t>
            </a:r>
            <a:endParaRPr lang="en-US" sz="2200" b="1" dirty="0" smtClean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72816"/>
            <a:ext cx="2481312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3797122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116632"/>
                <a:ext cx="8928992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/>
                <a:r>
                  <a:rPr lang="en-US" sz="2400" b="1" dirty="0" smtClean="0">
                    <a:latin typeface="+mj-lt"/>
                  </a:rPr>
                  <a:t>Example (13)</a:t>
                </a:r>
              </a:p>
              <a:p>
                <a:pPr algn="just" rtl="0"/>
                <a:r>
                  <a:rPr lang="en-US" sz="2200" dirty="0">
                    <a:latin typeface="+mj-lt"/>
                  </a:rPr>
                  <a:t>Gate AB has length </a:t>
                </a:r>
                <a:r>
                  <a:rPr lang="en-US" sz="2200" dirty="0" smtClean="0">
                    <a:latin typeface="+mj-lt"/>
                  </a:rPr>
                  <a:t>6 m</a:t>
                </a:r>
                <a:r>
                  <a:rPr lang="en-US" sz="2200" dirty="0">
                    <a:latin typeface="+mj-lt"/>
                  </a:rPr>
                  <a:t>, width 2 m into the paper, is hinged at B, and has negligible weight. The water level 3 m remains at the top of the gate for any angle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</a:rPr>
                      <m:t> </m:t>
                    </m:r>
                    <m:r>
                      <a:rPr lang="en-US" sz="2200" i="1">
                        <a:latin typeface="Cambria Math"/>
                      </a:rPr>
                      <m:t>30</m:t>
                    </m:r>
                    <m:r>
                      <a:rPr lang="en-US" sz="2200" i="1">
                        <a:latin typeface="Cambria Math"/>
                      </a:rPr>
                      <m:t>°</m:t>
                    </m:r>
                  </m:oMath>
                </a14:m>
                <a:r>
                  <a:rPr lang="en-US" sz="2200" dirty="0">
                    <a:latin typeface="+mj-lt"/>
                  </a:rPr>
                  <a:t>. Find the force </a:t>
                </a:r>
                <a:r>
                  <a:rPr lang="en-US" sz="2200" dirty="0" smtClean="0">
                    <a:latin typeface="+mj-lt"/>
                  </a:rPr>
                  <a:t>P </a:t>
                </a:r>
                <a:r>
                  <a:rPr lang="en-US" sz="2200" dirty="0">
                    <a:latin typeface="+mj-lt"/>
                  </a:rPr>
                  <a:t>required to keep the gate in equilibrium in </a:t>
                </a:r>
                <a:r>
                  <a:rPr lang="en-US" sz="2200" dirty="0" smtClean="0">
                    <a:latin typeface="+mj-lt"/>
                  </a:rPr>
                  <a:t>the figure </a:t>
                </a:r>
                <a:r>
                  <a:rPr lang="en-US" sz="2200" dirty="0">
                    <a:latin typeface="+mj-lt"/>
                  </a:rPr>
                  <a:t>below.</a:t>
                </a:r>
                <a:endParaRPr lang="en-US" sz="2200" b="1" dirty="0" smtClean="0">
                  <a:solidFill>
                    <a:srgbClr val="FF000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1815882"/>
              </a:xfrm>
              <a:prstGeom prst="rect">
                <a:avLst/>
              </a:prstGeom>
              <a:blipFill>
                <a:blip r:embed="rId4"/>
                <a:stretch>
                  <a:fillRect l="-1093" t="-2685" r="-956" b="-60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4"/>
          <a:stretch/>
        </p:blipFill>
        <p:spPr bwMode="auto">
          <a:xfrm>
            <a:off x="5868144" y="2055624"/>
            <a:ext cx="2826122" cy="27610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15139343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-27384"/>
            <a:ext cx="8928992" cy="923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spcAft>
                <a:spcPts val="600"/>
              </a:spcAft>
            </a:pPr>
            <a:r>
              <a:rPr lang="en-US" sz="2400" b="1" dirty="0" smtClean="0">
                <a:latin typeface="+mj-lt"/>
              </a:rPr>
              <a:t>Hydrostatic Pressures and Forces on Submerged Plane Surfaces</a:t>
            </a:r>
          </a:p>
          <a:p>
            <a:pPr algn="l" rtl="0">
              <a:spcAft>
                <a:spcPts val="600"/>
              </a:spcAft>
            </a:pPr>
            <a:r>
              <a:rPr lang="en-US" sz="2400" b="1" dirty="0" smtClean="0">
                <a:latin typeface="+mj-lt"/>
              </a:rPr>
              <a:t>1. </a:t>
            </a:r>
            <a:r>
              <a:rPr lang="en-US" sz="2400" b="1" u="sng" dirty="0">
                <a:latin typeface="+mj-lt"/>
              </a:rPr>
              <a:t>O</a:t>
            </a:r>
            <a:r>
              <a:rPr lang="en-US" sz="2400" b="1" u="sng" dirty="0" smtClean="0">
                <a:latin typeface="+mj-lt"/>
              </a:rPr>
              <a:t>n horizontal planes:</a:t>
            </a:r>
          </a:p>
          <a:p>
            <a:pPr algn="just" rtl="0"/>
            <a:r>
              <a:rPr lang="en-US" sz="2200" dirty="0">
                <a:latin typeface="+mj-lt"/>
              </a:rPr>
              <a:t>The pressure on a horizontal plane surface is </a:t>
            </a:r>
            <a:r>
              <a:rPr lang="en-US" sz="2200" dirty="0" smtClean="0">
                <a:latin typeface="+mj-lt"/>
              </a:rPr>
              <a:t>uniform over </a:t>
            </a:r>
            <a:r>
              <a:rPr lang="en-US" sz="2200" dirty="0">
                <a:latin typeface="+mj-lt"/>
              </a:rPr>
              <a:t>the surface because the depth of the fluid above </a:t>
            </a:r>
            <a:r>
              <a:rPr lang="en-US" sz="2200" dirty="0" smtClean="0">
                <a:latin typeface="+mj-lt"/>
              </a:rPr>
              <a:t>is uniform.</a:t>
            </a:r>
            <a:endParaRPr lang="ar-IQ" sz="2200" dirty="0" smtClean="0">
              <a:latin typeface="+mj-lt"/>
            </a:endParaRPr>
          </a:p>
          <a:p>
            <a:pPr algn="just" rtl="0"/>
            <a:endParaRPr lang="ar-IQ" sz="2200" dirty="0"/>
          </a:p>
          <a:p>
            <a:pPr algn="just" rtl="0"/>
            <a:endParaRPr lang="ar-IQ" sz="2200" dirty="0" smtClean="0"/>
          </a:p>
          <a:p>
            <a:pPr algn="just" rtl="0"/>
            <a:endParaRPr lang="ar-IQ" sz="2200" dirty="0"/>
          </a:p>
          <a:p>
            <a:pPr algn="just" rtl="0"/>
            <a:endParaRPr lang="ar-IQ" sz="2200" dirty="0" smtClean="0"/>
          </a:p>
          <a:p>
            <a:pPr algn="just" rtl="0"/>
            <a:endParaRPr lang="ar-IQ" sz="2200" dirty="0"/>
          </a:p>
          <a:p>
            <a:pPr algn="just" rtl="0"/>
            <a:endParaRPr lang="ar-IQ" sz="2200" dirty="0" smtClean="0"/>
          </a:p>
          <a:p>
            <a:pPr algn="just" rtl="0"/>
            <a:endParaRPr lang="ar-IQ" sz="2200" dirty="0"/>
          </a:p>
          <a:p>
            <a:pPr algn="just" rtl="0"/>
            <a:r>
              <a:rPr lang="en-US" sz="2200" dirty="0">
                <a:latin typeface="+mj-lt"/>
              </a:rPr>
              <a:t>It is not always correct to calculate the vertical force on a submerged surface as the </a:t>
            </a:r>
            <a:r>
              <a:rPr lang="en-US" sz="2200" b="1" dirty="0">
                <a:solidFill>
                  <a:srgbClr val="00B050"/>
                </a:solidFill>
                <a:latin typeface="+mj-lt"/>
              </a:rPr>
              <a:t>weight of the fluid </a:t>
            </a:r>
            <a:r>
              <a:rPr lang="en-US" sz="2200" dirty="0">
                <a:latin typeface="+mj-lt"/>
              </a:rPr>
              <a:t>above it.</a:t>
            </a:r>
          </a:p>
          <a:p>
            <a:pPr algn="just" rtl="0"/>
            <a:endParaRPr lang="ar-IQ" sz="2200" dirty="0" smtClean="0"/>
          </a:p>
          <a:p>
            <a:pPr algn="just" rtl="0"/>
            <a:endParaRPr lang="ar-IQ" sz="2200" dirty="0"/>
          </a:p>
          <a:p>
            <a:pPr algn="just" rtl="0"/>
            <a:endParaRPr lang="en-US" sz="2200" dirty="0" smtClean="0"/>
          </a:p>
          <a:p>
            <a:pPr algn="just" rtl="0"/>
            <a:endParaRPr lang="en-US" sz="2200" dirty="0"/>
          </a:p>
          <a:p>
            <a:pPr algn="just" rtl="0"/>
            <a:endParaRPr lang="en-US" sz="2200" dirty="0" smtClean="0"/>
          </a:p>
          <a:p>
            <a:pPr algn="just" rtl="0"/>
            <a:endParaRPr lang="en-US" sz="2200" dirty="0" smtClean="0"/>
          </a:p>
          <a:p>
            <a:pPr algn="l" rtl="0"/>
            <a:endParaRPr lang="en-US" sz="2200" b="1" dirty="0" smtClean="0">
              <a:latin typeface="+mj-lt"/>
            </a:endParaRPr>
          </a:p>
          <a:p>
            <a:pPr algn="l" rtl="0"/>
            <a:endParaRPr lang="en-US" sz="2200" b="1" dirty="0">
              <a:latin typeface="+mj-lt"/>
            </a:endParaRPr>
          </a:p>
          <a:p>
            <a:pPr algn="l" rtl="0"/>
            <a:endParaRPr lang="en-US" sz="2200" b="1" dirty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</p:txBody>
      </p:sp>
      <p:pic>
        <p:nvPicPr>
          <p:cNvPr id="3" name="viscosity oil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57713" y="3419475"/>
            <a:ext cx="28575" cy="1905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5331714" y="1556792"/>
            <a:ext cx="3557389" cy="2160240"/>
            <a:chOff x="5796136" y="1748291"/>
            <a:chExt cx="2981325" cy="18097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6136" y="1748291"/>
              <a:ext cx="2981325" cy="1809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176978" y="2322789"/>
              <a:ext cx="275670" cy="335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F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79512" y="1628800"/>
                <a:ext cx="5040560" cy="2911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The resultant of the pressure distribution acts through </a:t>
                </a:r>
                <a:r>
                  <a:rPr lang="en-US" sz="2200" dirty="0">
                    <a:latin typeface="+mj-lt"/>
                  </a:rPr>
                  <a:t>the center of pressure of the surface, </a:t>
                </a:r>
                <a:r>
                  <a:rPr lang="en-US" sz="2200" dirty="0" smtClean="0">
                    <a:latin typeface="+mj-lt"/>
                  </a:rPr>
                  <a:t>which corresponds </a:t>
                </a:r>
                <a:r>
                  <a:rPr lang="en-US" sz="2200" dirty="0">
                    <a:latin typeface="+mj-lt"/>
                  </a:rPr>
                  <a:t>to the centroid of the surface</a:t>
                </a:r>
                <a:r>
                  <a:rPr lang="en-US" sz="2200" dirty="0" smtClean="0">
                    <a:latin typeface="+mj-lt"/>
                  </a:rPr>
                  <a:t>.</a:t>
                </a:r>
              </a:p>
              <a:p>
                <a:pPr algn="just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/>
                        </a:rPr>
                        <m:t>𝑃</m:t>
                      </m:r>
                      <m:r>
                        <a:rPr lang="en-US" sz="22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latin typeface="Cambria Math"/>
                            </a:rPr>
                            <m:t>𝐹</m:t>
                          </m:r>
                        </m:num>
                        <m:den>
                          <m:r>
                            <a:rPr lang="en-US" sz="2200" i="1">
                              <a:latin typeface="Cambria Math"/>
                            </a:rPr>
                            <m:t>𝐴</m:t>
                          </m:r>
                        </m:den>
                      </m:f>
                      <m:r>
                        <a:rPr lang="en-US" sz="2200" i="1">
                          <a:latin typeface="Cambria Math"/>
                        </a:rPr>
                        <m:t> </m:t>
                      </m:r>
                      <m:r>
                        <a:rPr lang="en-US" sz="2200" b="0" i="1" smtClean="0">
                          <a:latin typeface="Cambria Math"/>
                        </a:rPr>
                        <m:t>    </m:t>
                      </m:r>
                      <m:r>
                        <a:rPr lang="en-US" sz="2200" i="1">
                          <a:latin typeface="Cambria Math"/>
                        </a:rPr>
                        <m:t>→</m:t>
                      </m:r>
                      <m:r>
                        <a:rPr lang="en-US" sz="2200" b="0" i="1" smtClean="0">
                          <a:latin typeface="Cambria Math"/>
                        </a:rPr>
                        <m:t>   </m:t>
                      </m:r>
                      <m:r>
                        <a:rPr lang="en-US" sz="2200" i="1">
                          <a:latin typeface="Cambria Math"/>
                        </a:rPr>
                        <m:t>𝐹</m:t>
                      </m:r>
                      <m:r>
                        <a:rPr lang="en-US" sz="2200" i="1">
                          <a:latin typeface="Cambria Math"/>
                        </a:rPr>
                        <m:t>=</m:t>
                      </m:r>
                      <m:r>
                        <a:rPr lang="en-US" sz="2200" i="1">
                          <a:latin typeface="Cambria Math"/>
                        </a:rPr>
                        <m:t>𝑃</m:t>
                      </m:r>
                      <m:r>
                        <a:rPr lang="en-US" sz="2200" i="1">
                          <a:latin typeface="Cambria Math"/>
                        </a:rPr>
                        <m:t> </m:t>
                      </m:r>
                      <m:r>
                        <a:rPr lang="en-US" sz="2200" i="1">
                          <a:latin typeface="Cambria Math"/>
                        </a:rPr>
                        <m:t>𝐴</m:t>
                      </m:r>
                      <m:r>
                        <a:rPr lang="en-US" sz="2200" b="0" i="1" smtClean="0">
                          <a:latin typeface="Cambria Math"/>
                        </a:rPr>
                        <m:t>= 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𝛾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h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𝐿</m:t>
                      </m:r>
                    </m:oMath>
                  </m:oMathPara>
                </a14:m>
                <a:endParaRPr lang="en-US" sz="2400" b="1" dirty="0">
                  <a:solidFill>
                    <a:srgbClr val="7030A0"/>
                  </a:solidFill>
                </a:endParaRPr>
              </a:p>
              <a:p>
                <a:pPr algn="just" rtl="0"/>
                <a:endParaRPr lang="en-US" sz="2200" dirty="0"/>
              </a:p>
              <a:p>
                <a:pPr algn="just" rtl="0"/>
                <a:endParaRPr lang="en-US" sz="22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628800"/>
                <a:ext cx="5040560" cy="2911374"/>
              </a:xfrm>
              <a:prstGeom prst="rect">
                <a:avLst/>
              </a:prstGeom>
              <a:blipFill rotWithShape="1">
                <a:blip r:embed="rId8"/>
                <a:stretch>
                  <a:fillRect l="-1451" t="-1255" r="-16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107504" y="4617710"/>
            <a:ext cx="41764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/>
            <a:r>
              <a:rPr lang="en-US" sz="2200" dirty="0" smtClean="0">
                <a:latin typeface="+mj-lt"/>
              </a:rPr>
              <a:t>Such </a:t>
            </a:r>
            <a:r>
              <a:rPr lang="en-US" sz="2200" dirty="0">
                <a:latin typeface="+mj-lt"/>
              </a:rPr>
              <a:t>an approach works only when there is no change </a:t>
            </a:r>
            <a:r>
              <a:rPr lang="en-US" sz="2200" dirty="0" smtClean="0">
                <a:latin typeface="+mj-lt"/>
              </a:rPr>
              <a:t>in the </a:t>
            </a:r>
            <a:r>
              <a:rPr lang="en-US" sz="2200" dirty="0">
                <a:latin typeface="+mj-lt"/>
              </a:rPr>
              <a:t>cross-sectional area of the fluid above the surface.</a:t>
            </a:r>
          </a:p>
          <a:p>
            <a:pPr algn="just" rtl="0"/>
            <a:r>
              <a:rPr lang="en-US" sz="2200" dirty="0">
                <a:latin typeface="+mj-lt"/>
              </a:rPr>
              <a:t>This is a direct result of the </a:t>
            </a:r>
            <a:r>
              <a:rPr lang="en-US" sz="2200" b="1" u="sng" dirty="0">
                <a:solidFill>
                  <a:srgbClr val="FF0000"/>
                </a:solidFill>
                <a:latin typeface="+mj-lt"/>
              </a:rPr>
              <a:t>hydrostatic paradox.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365104"/>
            <a:ext cx="4618864" cy="218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5508104" y="3861048"/>
            <a:ext cx="295232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35352" y="3532946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980696549"/>
      </p:ext>
    </p:extLst>
  </p:cSld>
  <p:clrMapOvr>
    <a:masterClrMapping/>
  </p:clrMapOvr>
  <p:transition>
    <p:dissolve/>
    <p:sndAc>
      <p:stSnd>
        <p:snd r:embed="rId5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-27384"/>
                <a:ext cx="8928992" cy="67771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>
                  <a:spcAft>
                    <a:spcPts val="600"/>
                  </a:spcAft>
                </a:pPr>
                <a:r>
                  <a:rPr lang="en-US" sz="2400" b="1" dirty="0" smtClean="0">
                    <a:latin typeface="+mj-lt"/>
                  </a:rPr>
                  <a:t>2. </a:t>
                </a:r>
                <a:r>
                  <a:rPr lang="en-US" sz="2400" b="1" u="sng" dirty="0">
                    <a:latin typeface="+mj-lt"/>
                  </a:rPr>
                  <a:t>O</a:t>
                </a:r>
                <a:r>
                  <a:rPr lang="en-US" sz="2400" b="1" u="sng" dirty="0" smtClean="0">
                    <a:latin typeface="+mj-lt"/>
                  </a:rPr>
                  <a:t>n vertical planes: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>
                    <a:latin typeface="+mj-lt"/>
                  </a:rPr>
                  <a:t>The pressure </a:t>
                </a:r>
                <a:r>
                  <a:rPr lang="en-US" sz="2200" dirty="0" smtClean="0">
                    <a:latin typeface="+mj-lt"/>
                  </a:rPr>
                  <a:t>distribution will </a:t>
                </a:r>
                <a:r>
                  <a:rPr lang="en-US" sz="2200" dirty="0">
                    <a:latin typeface="+mj-lt"/>
                  </a:rPr>
                  <a:t>be </a:t>
                </a:r>
                <a:r>
                  <a:rPr lang="en-US" sz="2200" dirty="0" smtClean="0">
                    <a:latin typeface="+mj-lt"/>
                  </a:rPr>
                  <a:t>triangular because the pressure increases linearly with depth.</a:t>
                </a:r>
              </a:p>
              <a:p>
                <a:pPr algn="l" rtl="0"/>
                <a:r>
                  <a:rPr lang="en-US" sz="2200" dirty="0">
                    <a:solidFill>
                      <a:srgbClr val="FF0000"/>
                    </a:solidFill>
                    <a:latin typeface="+mj-lt"/>
                  </a:rPr>
                  <a:t>a</a:t>
                </a:r>
                <a:r>
                  <a:rPr lang="en-US" sz="2200" dirty="0" smtClean="0">
                    <a:solidFill>
                      <a:srgbClr val="FF0000"/>
                    </a:solidFill>
                    <a:latin typeface="+mj-lt"/>
                  </a:rPr>
                  <a:t>. </a:t>
                </a:r>
                <a:r>
                  <a:rPr lang="en-US" sz="2200" dirty="0" smtClean="0">
                    <a:latin typeface="+mj-lt"/>
                  </a:rPr>
                  <a:t>The vertical </a:t>
                </a:r>
                <a:r>
                  <a:rPr lang="en-US" sz="2200" dirty="0">
                    <a:latin typeface="+mj-lt"/>
                  </a:rPr>
                  <a:t>plane surface extends to the </a:t>
                </a:r>
                <a:r>
                  <a:rPr lang="en-US" sz="2200" dirty="0" smtClean="0">
                    <a:latin typeface="+mj-lt"/>
                  </a:rPr>
                  <a:t>surface:</a:t>
                </a:r>
                <a:endParaRPr lang="en-US" sz="2200" dirty="0">
                  <a:latin typeface="+mj-lt"/>
                </a:endParaRPr>
              </a:p>
              <a:p>
                <a:pPr algn="l" rtl="0"/>
                <a:endParaRPr lang="en-US" sz="2200" dirty="0" smtClean="0">
                  <a:latin typeface="+mj-lt"/>
                </a:endParaRPr>
              </a:p>
              <a:p>
                <a:pPr algn="l" rtl="0">
                  <a:spcAft>
                    <a:spcPts val="600"/>
                  </a:spcAft>
                </a:pPr>
                <a:r>
                  <a:rPr lang="en-US" sz="2200" dirty="0" smtClean="0"/>
                  <a:t>                   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</a:rPr>
                      <m:t>𝐹</m:t>
                    </m:r>
                    <m:r>
                      <a:rPr lang="en-US" sz="2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2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200" b="0" i="1" smtClean="0">
                        <a:latin typeface="Cambria Math"/>
                      </a:rPr>
                      <m:t> 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/>
                            <a:ea typeface="Cambria Math"/>
                          </a:rPr>
                          <m:t>h</m:t>
                        </m:r>
                      </m:e>
                      <m:sup>
                        <m:r>
                          <a:rPr lang="en-US" sz="22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b="1" dirty="0" smtClean="0">
                    <a:solidFill>
                      <a:srgbClr val="7030A0"/>
                    </a:solidFill>
                  </a:rPr>
                  <a:t>   Prove</a:t>
                </a:r>
                <a:r>
                  <a:rPr lang="en-US" sz="2400" b="1" dirty="0">
                    <a:solidFill>
                      <a:srgbClr val="7030A0"/>
                    </a:solidFill>
                  </a:rPr>
                  <a:t>?</a:t>
                </a:r>
                <a:endParaRPr lang="en-US" sz="2400" dirty="0"/>
              </a:p>
              <a:p>
                <a:pPr algn="l" rtl="0"/>
                <a:endParaRPr lang="en-US" sz="2200" dirty="0">
                  <a:latin typeface="+mj-lt"/>
                </a:endParaRPr>
              </a:p>
              <a:p>
                <a:pPr algn="l" rtl="0"/>
                <a:endParaRPr lang="ar-IQ" sz="2200" dirty="0" smtClean="0">
                  <a:latin typeface="+mj-lt"/>
                </a:endParaRPr>
              </a:p>
              <a:p>
                <a:pPr algn="just" rtl="0"/>
                <a:endParaRPr lang="ar-IQ" sz="2200" dirty="0" smtClean="0"/>
              </a:p>
              <a:p>
                <a:pPr algn="just" rtl="0"/>
                <a:endParaRPr lang="ar-IQ" sz="2200" dirty="0" smtClean="0"/>
              </a:p>
              <a:p>
                <a:pPr algn="just" rtl="0"/>
                <a:endParaRPr lang="ar-IQ" sz="2200" dirty="0"/>
              </a:p>
              <a:p>
                <a:pPr algn="just" rtl="0"/>
                <a:endParaRPr lang="ar-IQ" sz="2200" dirty="0" smtClean="0"/>
              </a:p>
              <a:p>
                <a:pPr algn="just" rtl="0"/>
                <a:endParaRPr lang="ar-IQ" sz="2200" dirty="0"/>
              </a:p>
              <a:p>
                <a:pPr algn="just" rtl="0"/>
                <a:endParaRPr lang="en-US" sz="2200" dirty="0" smtClean="0"/>
              </a:p>
              <a:p>
                <a:pPr algn="just" rtl="0">
                  <a:spcAft>
                    <a:spcPts val="600"/>
                  </a:spcAft>
                </a:pPr>
                <a:r>
                  <a:rPr lang="en-US" sz="2200" dirty="0" smtClean="0">
                    <a:latin typeface="+mj-lt"/>
                  </a:rPr>
                  <a:t>The </a:t>
                </a:r>
                <a:r>
                  <a:rPr lang="en-US" sz="2200" dirty="0">
                    <a:latin typeface="+mj-lt"/>
                  </a:rPr>
                  <a:t>resultant of the pressure distribution </a:t>
                </a:r>
                <a:r>
                  <a:rPr lang="en-US" sz="2200" dirty="0" smtClean="0">
                    <a:latin typeface="+mj-lt"/>
                  </a:rPr>
                  <a:t>passes through </a:t>
                </a:r>
                <a:r>
                  <a:rPr lang="en-US" sz="2200" dirty="0">
                    <a:latin typeface="+mj-lt"/>
                  </a:rPr>
                  <a:t>the </a:t>
                </a:r>
                <a:r>
                  <a:rPr lang="en-US" sz="2200" b="1" u="sng" dirty="0">
                    <a:solidFill>
                      <a:srgbClr val="FF0000"/>
                    </a:solidFill>
                    <a:latin typeface="+mj-lt"/>
                  </a:rPr>
                  <a:t>centroid</a:t>
                </a:r>
                <a:r>
                  <a:rPr lang="en-US" sz="2200" dirty="0">
                    <a:latin typeface="+mj-lt"/>
                  </a:rPr>
                  <a:t> of </a:t>
                </a:r>
                <a:r>
                  <a:rPr lang="en-US" sz="2200" dirty="0" smtClean="0">
                    <a:latin typeface="+mj-lt"/>
                  </a:rPr>
                  <a:t>the pressure </a:t>
                </a:r>
                <a:r>
                  <a:rPr lang="en-US" sz="2200" dirty="0">
                    <a:latin typeface="+mj-lt"/>
                  </a:rPr>
                  <a:t>distribution</a:t>
                </a:r>
                <a:r>
                  <a:rPr lang="en-US" sz="2200" dirty="0" smtClean="0">
                    <a:latin typeface="+mj-lt"/>
                  </a:rPr>
                  <a:t>.</a:t>
                </a:r>
                <a:endParaRPr lang="en-US" sz="2200" dirty="0">
                  <a:latin typeface="+mj-lt"/>
                </a:endParaRPr>
              </a:p>
              <a:p>
                <a:pPr algn="just" rtl="0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/>
                            </a:rPr>
                            <m:t>𝐹</m:t>
                          </m:r>
                        </m:sub>
                      </m:sSub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2200" b="0" i="1" smtClean="0">
                          <a:latin typeface="Cambria Math"/>
                        </a:rPr>
                        <m:t> </m:t>
                      </m:r>
                      <m:r>
                        <a:rPr lang="en-US" sz="2200" b="0" i="1" smtClean="0"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-27384"/>
                <a:ext cx="8928992" cy="6777176"/>
              </a:xfrm>
              <a:prstGeom prst="rect">
                <a:avLst/>
              </a:prstGeom>
              <a:blipFill rotWithShape="1">
                <a:blip r:embed="rId6"/>
                <a:stretch>
                  <a:fillRect l="-1093" t="-720" r="-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viscosity oil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57713" y="3419475"/>
            <a:ext cx="28575" cy="19050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5763338" y="1700808"/>
            <a:ext cx="2985126" cy="3168351"/>
            <a:chOff x="827584" y="2758281"/>
            <a:chExt cx="2447925" cy="2555523"/>
          </a:xfrm>
        </p:grpSpPr>
        <p:grpSp>
          <p:nvGrpSpPr>
            <p:cNvPr id="22" name="Group 21"/>
            <p:cNvGrpSpPr/>
            <p:nvPr/>
          </p:nvGrpSpPr>
          <p:grpSpPr>
            <a:xfrm>
              <a:off x="827584" y="2758281"/>
              <a:ext cx="2447925" cy="2555523"/>
              <a:chOff x="827584" y="2758281"/>
              <a:chExt cx="2447925" cy="2555523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2758281"/>
                <a:ext cx="2447925" cy="2555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2941763" y="3902746"/>
                <a:ext cx="3337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h</a:t>
                </a:r>
                <a:endParaRPr lang="en-US" sz="20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825846" y="3728901"/>
                <a:ext cx="27129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0000"/>
                    </a:solidFill>
                  </a:rPr>
                  <a:t>F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069902" y="4437112"/>
                <a:ext cx="3337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F</a:t>
                </a:r>
                <a:endParaRPr lang="en-US" sz="2000" dirty="0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1662100" y="3578967"/>
              <a:ext cx="3066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h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1842998"/>
      </p:ext>
    </p:extLst>
  </p:cSld>
  <p:clrMapOvr>
    <a:masterClrMapping/>
  </p:clrMapOvr>
  <p:transition>
    <p:dissolve/>
    <p:sndAc>
      <p:stSnd>
        <p:snd r:embed="rId5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-27384"/>
                <a:ext cx="8928992" cy="62923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>
                  <a:spcAft>
                    <a:spcPts val="600"/>
                  </a:spcAft>
                </a:pPr>
                <a:r>
                  <a:rPr lang="en-US" sz="2400" b="1" dirty="0" smtClean="0">
                    <a:latin typeface="+mj-lt"/>
                  </a:rPr>
                  <a:t>2. </a:t>
                </a:r>
                <a:r>
                  <a:rPr lang="en-US" sz="2400" b="1" u="sng" dirty="0">
                    <a:latin typeface="+mj-lt"/>
                  </a:rPr>
                  <a:t>O</a:t>
                </a:r>
                <a:r>
                  <a:rPr lang="en-US" sz="2400" b="1" u="sng" dirty="0" smtClean="0">
                    <a:latin typeface="+mj-lt"/>
                  </a:rPr>
                  <a:t>n vertical planes:</a:t>
                </a:r>
              </a:p>
              <a:p>
                <a:pPr algn="l" rtl="0">
                  <a:spcAft>
                    <a:spcPts val="1200"/>
                  </a:spcAft>
                </a:pPr>
                <a:r>
                  <a:rPr lang="en-US" sz="2200" dirty="0">
                    <a:solidFill>
                      <a:srgbClr val="FF0000"/>
                    </a:solidFill>
                    <a:latin typeface="+mj-lt"/>
                  </a:rPr>
                  <a:t>b</a:t>
                </a:r>
                <a:r>
                  <a:rPr lang="en-US" sz="2200" dirty="0" smtClean="0">
                    <a:solidFill>
                      <a:srgbClr val="FF0000"/>
                    </a:solidFill>
                    <a:latin typeface="+mj-lt"/>
                  </a:rPr>
                  <a:t>. </a:t>
                </a:r>
                <a:r>
                  <a:rPr lang="en-US" sz="2200" dirty="0">
                    <a:latin typeface="+mj-lt"/>
                  </a:rPr>
                  <a:t>the </a:t>
                </a:r>
                <a:r>
                  <a:rPr lang="en-US" sz="2200" dirty="0" smtClean="0">
                    <a:latin typeface="+mj-lt"/>
                  </a:rPr>
                  <a:t>vertical plane </a:t>
                </a:r>
                <a:r>
                  <a:rPr lang="en-US" sz="2200" dirty="0">
                    <a:latin typeface="+mj-lt"/>
                  </a:rPr>
                  <a:t>surface </a:t>
                </a:r>
                <a:r>
                  <a:rPr lang="en-US" sz="2200" b="1" dirty="0">
                    <a:solidFill>
                      <a:srgbClr val="FF0000"/>
                    </a:solidFill>
                    <a:latin typeface="+mj-lt"/>
                  </a:rPr>
                  <a:t>does</a:t>
                </a:r>
                <a:r>
                  <a:rPr lang="en-US" sz="2200" b="1" dirty="0">
                    <a:latin typeface="+mj-lt"/>
                  </a:rPr>
                  <a:t> </a:t>
                </a:r>
                <a:r>
                  <a:rPr lang="en-US" sz="2200" b="1" dirty="0">
                    <a:solidFill>
                      <a:srgbClr val="FF0000"/>
                    </a:solidFill>
                    <a:latin typeface="+mj-lt"/>
                  </a:rPr>
                  <a:t>not</a:t>
                </a:r>
                <a:r>
                  <a:rPr lang="en-US" sz="2200" dirty="0">
                    <a:latin typeface="+mj-lt"/>
                  </a:rPr>
                  <a:t> </a:t>
                </a:r>
                <a:r>
                  <a:rPr lang="en-US" sz="2200" dirty="0" smtClean="0">
                    <a:latin typeface="+mj-lt"/>
                  </a:rPr>
                  <a:t>extend </a:t>
                </a:r>
                <a:r>
                  <a:rPr lang="en-US" sz="2200" dirty="0">
                    <a:latin typeface="+mj-lt"/>
                  </a:rPr>
                  <a:t>to the surface:</a:t>
                </a:r>
              </a:p>
              <a:p>
                <a:pPr algn="l" rtl="0"/>
                <a:r>
                  <a:rPr lang="en-US" sz="2200" dirty="0" smtClean="0"/>
                  <a:t>         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𝐹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sz="2400" i="1">
                        <a:latin typeface="Cambria Math"/>
                        <a:ea typeface="Cambria Math"/>
                      </a:rPr>
                      <m:t> (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e>
                      <m:sup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h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e>
                      <m:sup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400" b="1" dirty="0" smtClean="0">
                    <a:solidFill>
                      <a:srgbClr val="7030A0"/>
                    </a:solidFill>
                  </a:rPr>
                  <a:t>   Prove</a:t>
                </a:r>
                <a:r>
                  <a:rPr lang="en-US" sz="2400" b="1" dirty="0">
                    <a:solidFill>
                      <a:srgbClr val="7030A0"/>
                    </a:solidFill>
                  </a:rPr>
                  <a:t>?</a:t>
                </a:r>
                <a:endParaRPr lang="en-US" sz="2200" dirty="0">
                  <a:latin typeface="+mj-lt"/>
                </a:endParaRPr>
              </a:p>
              <a:p>
                <a:pPr algn="l" rtl="0"/>
                <a:endParaRPr lang="en-US" sz="2200" dirty="0" smtClean="0">
                  <a:latin typeface="+mj-lt"/>
                </a:endParaRPr>
              </a:p>
              <a:p>
                <a:pPr algn="l" rtl="0"/>
                <a:endParaRPr lang="en-US" sz="2200" dirty="0">
                  <a:latin typeface="+mj-lt"/>
                </a:endParaRPr>
              </a:p>
              <a:p>
                <a:pPr algn="l" rtl="0"/>
                <a:r>
                  <a:rPr lang="en-US" sz="2200" dirty="0" smtClean="0">
                    <a:latin typeface="+mj-lt"/>
                  </a:rPr>
                  <a:t>.</a:t>
                </a:r>
                <a:endParaRPr lang="ar-IQ" sz="2200" dirty="0" smtClean="0">
                  <a:latin typeface="+mj-lt"/>
                </a:endParaRPr>
              </a:p>
              <a:p>
                <a:pPr algn="just" rtl="0"/>
                <a:endParaRPr lang="ar-IQ" sz="2200" dirty="0" smtClean="0"/>
              </a:p>
              <a:p>
                <a:pPr algn="just" rtl="0"/>
                <a:endParaRPr lang="ar-IQ" sz="2200" dirty="0" smtClean="0"/>
              </a:p>
              <a:p>
                <a:pPr algn="just" rtl="0"/>
                <a:endParaRPr lang="ar-IQ" sz="2200" dirty="0"/>
              </a:p>
              <a:p>
                <a:pPr algn="just" rtl="0"/>
                <a:endParaRPr lang="en-US" sz="2200" dirty="0" smtClean="0"/>
              </a:p>
              <a:p>
                <a:pPr algn="just" rtl="0"/>
                <a:endParaRPr lang="ar-IQ" sz="2200" dirty="0" smtClean="0"/>
              </a:p>
              <a:p>
                <a:pPr algn="just" rtl="0"/>
                <a:endParaRPr lang="ar-IQ" sz="2200" dirty="0"/>
              </a:p>
              <a:p>
                <a:pPr algn="just" rtl="0"/>
                <a:endParaRPr lang="ar-IQ" sz="2200" dirty="0"/>
              </a:p>
              <a:p>
                <a:pPr algn="l" rtl="0"/>
                <a:r>
                  <a:rPr lang="en-US" sz="2200" dirty="0" smtClean="0">
                    <a:latin typeface="+mj-lt"/>
                  </a:rPr>
                  <a:t>The </a:t>
                </a:r>
                <a:r>
                  <a:rPr lang="en-US" sz="2200" dirty="0">
                    <a:latin typeface="+mj-lt"/>
                  </a:rPr>
                  <a:t>resultant of the pressure distribution </a:t>
                </a:r>
                <a:r>
                  <a:rPr lang="en-US" sz="2200" dirty="0" smtClean="0">
                    <a:latin typeface="+mj-lt"/>
                  </a:rPr>
                  <a:t>passes through </a:t>
                </a:r>
                <a:r>
                  <a:rPr lang="en-US" sz="2200" dirty="0">
                    <a:latin typeface="+mj-lt"/>
                  </a:rPr>
                  <a:t>the </a:t>
                </a:r>
                <a:r>
                  <a:rPr lang="en-US" sz="2200" b="1" u="sng" dirty="0">
                    <a:solidFill>
                      <a:srgbClr val="FF0000"/>
                    </a:solidFill>
                    <a:latin typeface="+mj-lt"/>
                  </a:rPr>
                  <a:t>centroid</a:t>
                </a:r>
                <a:r>
                  <a:rPr lang="en-US" sz="2200" dirty="0">
                    <a:latin typeface="+mj-lt"/>
                  </a:rPr>
                  <a:t> of the pressure distribution</a:t>
                </a:r>
                <a:r>
                  <a:rPr lang="en-US" sz="2200" dirty="0" smtClean="0">
                    <a:latin typeface="+mj-lt"/>
                  </a:rPr>
                  <a:t>.</a:t>
                </a:r>
                <a:endParaRPr lang="en-US" sz="2200" dirty="0">
                  <a:latin typeface="+mj-lt"/>
                </a:endParaRPr>
              </a:p>
              <a:p>
                <a:pPr algn="l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𝐹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= </m:t>
                      </m:r>
                      <m:r>
                        <a:rPr lang="en-US" sz="2400" b="1" i="1" smtClean="0">
                          <a:solidFill>
                            <a:srgbClr val="7030A0"/>
                          </a:solidFill>
                          <a:latin typeface="Cambria Math"/>
                        </a:rPr>
                        <m:t>…. ?</m:t>
                      </m:r>
                    </m:oMath>
                  </m:oMathPara>
                </a14:m>
                <a:endParaRPr lang="en-US" sz="2400" b="1" dirty="0" smtClean="0">
                  <a:solidFill>
                    <a:srgbClr val="7030A0"/>
                  </a:solidFill>
                  <a:latin typeface="+mj-lt"/>
                </a:endParaRPr>
              </a:p>
              <a:p>
                <a:pPr algn="l" rtl="0"/>
                <a:endParaRPr lang="en-US" sz="22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-27384"/>
                <a:ext cx="8928992" cy="6292364"/>
              </a:xfrm>
              <a:prstGeom prst="rect">
                <a:avLst/>
              </a:prstGeom>
              <a:blipFill rotWithShape="1">
                <a:blip r:embed="rId6"/>
                <a:stretch>
                  <a:fillRect l="-1093" t="-775" r="-5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viscosity oil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57713" y="3419475"/>
            <a:ext cx="28575" cy="1905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5508104" y="964864"/>
            <a:ext cx="3419872" cy="3400240"/>
            <a:chOff x="5543600" y="1474641"/>
            <a:chExt cx="3600400" cy="3400240"/>
          </a:xfrm>
        </p:grpSpPr>
        <p:grpSp>
          <p:nvGrpSpPr>
            <p:cNvPr id="2" name="Group 1"/>
            <p:cNvGrpSpPr/>
            <p:nvPr/>
          </p:nvGrpSpPr>
          <p:grpSpPr>
            <a:xfrm>
              <a:off x="5543600" y="1474641"/>
              <a:ext cx="3600400" cy="3400240"/>
              <a:chOff x="5076056" y="1252896"/>
              <a:chExt cx="3600400" cy="3400240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5076056" y="1252896"/>
                <a:ext cx="3600400" cy="3400240"/>
                <a:chOff x="4572000" y="2915357"/>
                <a:chExt cx="3600400" cy="3400240"/>
              </a:xfrm>
            </p:grpSpPr>
            <p:pic>
              <p:nvPicPr>
                <p:cNvPr id="2051" name="Picture 3"/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72000" y="2915357"/>
                  <a:ext cx="3600400" cy="34002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4" name="TextBox 33"/>
                <p:cNvSpPr txBox="1"/>
                <p:nvPr/>
              </p:nvSpPr>
              <p:spPr>
                <a:xfrm>
                  <a:off x="5612589" y="4221644"/>
                  <a:ext cx="29527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FF0000"/>
                      </a:solidFill>
                    </a:rPr>
                    <a:t>F</a:t>
                  </a:r>
                  <a:endParaRPr lang="en-US" sz="16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30" name="TextBox 29"/>
              <p:cNvSpPr txBox="1"/>
              <p:nvPr/>
            </p:nvSpPr>
            <p:spPr>
              <a:xfrm>
                <a:off x="5932045" y="2375097"/>
                <a:ext cx="3337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h</a:t>
                </a: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5868144" y="3789040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F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34137059"/>
      </p:ext>
    </p:extLst>
  </p:cSld>
  <p:clrMapOvr>
    <a:masterClrMapping/>
  </p:clrMapOvr>
  <p:transition>
    <p:dissolve/>
    <p:sndAc>
      <p:stSnd>
        <p:snd r:embed="rId5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scosity oil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57713" y="3419475"/>
            <a:ext cx="28575" cy="1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874110"/>
      </p:ext>
    </p:extLst>
  </p:cSld>
  <p:clrMapOvr>
    <a:masterClrMapping/>
  </p:clrMapOvr>
  <p:transition>
    <p:dissolve/>
    <p:sndAc>
      <p:stSnd>
        <p:snd r:embed="rId5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-27384"/>
                <a:ext cx="8928992" cy="68541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>
                  <a:spcAft>
                    <a:spcPts val="600"/>
                  </a:spcAft>
                </a:pPr>
                <a:r>
                  <a:rPr lang="en-US" sz="2400" b="1" dirty="0" smtClean="0">
                    <a:latin typeface="+mj-lt"/>
                  </a:rPr>
                  <a:t>3. </a:t>
                </a:r>
                <a:r>
                  <a:rPr lang="en-US" sz="2400" b="1" u="sng" dirty="0">
                    <a:latin typeface="+mj-lt"/>
                  </a:rPr>
                  <a:t>On inclined rectangular planes: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>
                    <a:latin typeface="+mj-lt"/>
                  </a:rPr>
                  <a:t>The average pressure and resultant force on an inclined rectangular plane surface are calculated in the same manner as for the vertical plane surface.</a:t>
                </a:r>
              </a:p>
              <a:p>
                <a:pPr algn="l" rtl="0"/>
                <a:r>
                  <a:rPr lang="en-US" sz="2200" dirty="0" smtClean="0">
                    <a:solidFill>
                      <a:srgbClr val="FF0000"/>
                    </a:solidFill>
                    <a:latin typeface="+mj-lt"/>
                  </a:rPr>
                  <a:t>a. </a:t>
                </a:r>
                <a:r>
                  <a:rPr lang="en-US" sz="2200" dirty="0">
                    <a:latin typeface="+mj-lt"/>
                  </a:rPr>
                  <a:t>the plane surface extends to the </a:t>
                </a:r>
                <a:r>
                  <a:rPr lang="en-US" sz="2200" dirty="0" smtClean="0">
                    <a:latin typeface="+mj-lt"/>
                  </a:rPr>
                  <a:t>surface:</a:t>
                </a:r>
                <a:endParaRPr lang="en-US" sz="2200" dirty="0">
                  <a:latin typeface="+mj-lt"/>
                </a:endParaRPr>
              </a:p>
              <a:p>
                <a:pPr algn="l" rtl="0"/>
                <a:endParaRPr lang="en-US" sz="2200" dirty="0" smtClean="0">
                  <a:latin typeface="+mj-lt"/>
                </a:endParaRPr>
              </a:p>
              <a:p>
                <a:pPr algn="l" rtl="0"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</a:rPr>
                      <m:t>𝐹</m:t>
                    </m:r>
                    <m:r>
                      <a:rPr lang="en-US" sz="2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200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200" b="0" i="1" smtClean="0">
                        <a:latin typeface="Cambria Math"/>
                      </a:rPr>
                      <m:t> 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e>
                      <m:sup>
                        <m:r>
                          <a:rPr lang="en-US" sz="22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22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200" b="0" i="0" smtClean="0">
                        <a:latin typeface="Cambria Math"/>
                        <a:ea typeface="Cambria Math"/>
                      </a:rPr>
                      <m:t>sin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⁡(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𝜗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400" b="1" dirty="0" smtClean="0">
                    <a:solidFill>
                      <a:srgbClr val="7030A0"/>
                    </a:solidFill>
                    <a:latin typeface="+mj-lt"/>
                  </a:rPr>
                  <a:t>   </a:t>
                </a:r>
                <a:r>
                  <a:rPr lang="en-US" sz="2600" b="1" dirty="0" smtClean="0">
                    <a:solidFill>
                      <a:srgbClr val="7030A0"/>
                    </a:solidFill>
                    <a:latin typeface="+mj-lt"/>
                  </a:rPr>
                  <a:t>Prove</a:t>
                </a:r>
                <a:r>
                  <a:rPr lang="en-US" sz="2600" b="1" dirty="0">
                    <a:solidFill>
                      <a:srgbClr val="7030A0"/>
                    </a:solidFill>
                    <a:latin typeface="+mj-lt"/>
                  </a:rPr>
                  <a:t>?</a:t>
                </a:r>
                <a:endParaRPr lang="en-US" sz="2600" dirty="0">
                  <a:latin typeface="+mj-lt"/>
                </a:endParaRPr>
              </a:p>
              <a:p>
                <a:pPr algn="l" rtl="0"/>
                <a:endParaRPr lang="en-US" sz="2200" dirty="0">
                  <a:latin typeface="+mj-lt"/>
                </a:endParaRPr>
              </a:p>
              <a:p>
                <a:pPr algn="l" rtl="0"/>
                <a:endParaRPr lang="ar-IQ" sz="2200" dirty="0" smtClean="0">
                  <a:latin typeface="+mj-lt"/>
                </a:endParaRPr>
              </a:p>
              <a:p>
                <a:pPr algn="just" rtl="0"/>
                <a:endParaRPr lang="ar-IQ" sz="2200" dirty="0" smtClean="0">
                  <a:latin typeface="+mj-lt"/>
                </a:endParaRPr>
              </a:p>
              <a:p>
                <a:pPr algn="just" rtl="0"/>
                <a:endParaRPr lang="ar-IQ" sz="2200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endParaRPr lang="ar-IQ" sz="2200" dirty="0">
                  <a:latin typeface="+mj-lt"/>
                </a:endParaRPr>
              </a:p>
              <a:p>
                <a:pPr algn="just" rtl="0"/>
                <a:endParaRPr lang="en-US" sz="2200" dirty="0" smtClean="0">
                  <a:latin typeface="+mj-lt"/>
                </a:endParaRPr>
              </a:p>
              <a:p>
                <a:pPr algn="just" rtl="0"/>
                <a:endParaRPr lang="ar-IQ" sz="2200" dirty="0" smtClean="0">
                  <a:latin typeface="+mj-lt"/>
                </a:endParaRPr>
              </a:p>
              <a:p>
                <a:pPr algn="just" rtl="0"/>
                <a:endParaRPr lang="ar-IQ" sz="2200" dirty="0">
                  <a:latin typeface="+mj-lt"/>
                </a:endParaRPr>
              </a:p>
              <a:p>
                <a:pPr algn="just" rtl="0"/>
                <a:r>
                  <a:rPr lang="en-US" sz="2200" dirty="0" smtClean="0">
                    <a:latin typeface="+mj-lt"/>
                  </a:rPr>
                  <a:t>The </a:t>
                </a:r>
                <a:r>
                  <a:rPr lang="en-US" sz="2200" dirty="0">
                    <a:latin typeface="+mj-lt"/>
                  </a:rPr>
                  <a:t>resultant of the pressure distribution </a:t>
                </a:r>
                <a:r>
                  <a:rPr lang="en-US" sz="2200" dirty="0" smtClean="0">
                    <a:latin typeface="+mj-lt"/>
                  </a:rPr>
                  <a:t>passes through </a:t>
                </a:r>
                <a:r>
                  <a:rPr lang="en-US" sz="2200" dirty="0">
                    <a:latin typeface="+mj-lt"/>
                  </a:rPr>
                  <a:t>the </a:t>
                </a:r>
                <a:r>
                  <a:rPr lang="en-US" sz="2200" b="1" u="sng" dirty="0">
                    <a:solidFill>
                      <a:srgbClr val="FF0000"/>
                    </a:solidFill>
                    <a:latin typeface="+mj-lt"/>
                  </a:rPr>
                  <a:t>centroid</a:t>
                </a:r>
                <a:r>
                  <a:rPr lang="en-US" sz="2200" dirty="0">
                    <a:latin typeface="+mj-lt"/>
                  </a:rPr>
                  <a:t> of </a:t>
                </a:r>
                <a:r>
                  <a:rPr lang="en-US" sz="2200" dirty="0" smtClean="0">
                    <a:latin typeface="+mj-lt"/>
                  </a:rPr>
                  <a:t>the pressure </a:t>
                </a:r>
                <a:r>
                  <a:rPr lang="en-US" sz="2200" dirty="0">
                    <a:latin typeface="+mj-lt"/>
                  </a:rPr>
                  <a:t>distribution</a:t>
                </a:r>
                <a:r>
                  <a:rPr lang="en-US" sz="2200" dirty="0" smtClean="0">
                    <a:latin typeface="+mj-lt"/>
                  </a:rPr>
                  <a:t>.</a:t>
                </a:r>
                <a:endParaRPr lang="en-US" sz="2200" dirty="0">
                  <a:latin typeface="+mj-lt"/>
                </a:endParaRPr>
              </a:p>
              <a:p>
                <a:pPr algn="just" rtl="0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/>
                            </a:rPr>
                            <m:t>𝐹</m:t>
                          </m:r>
                        </m:sub>
                      </m:sSub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2200" b="0" i="1" smtClean="0">
                          <a:latin typeface="Cambria Math"/>
                        </a:rPr>
                        <m:t> </m:t>
                      </m:r>
                      <m:r>
                        <a:rPr lang="en-US" sz="2200" b="0" i="1" smtClean="0">
                          <a:latin typeface="Cambria Math"/>
                        </a:rPr>
                        <m:t>𝑦</m:t>
                      </m:r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-27384"/>
                <a:ext cx="8928992" cy="6854120"/>
              </a:xfrm>
              <a:prstGeom prst="rect">
                <a:avLst/>
              </a:prstGeom>
              <a:blipFill rotWithShape="1">
                <a:blip r:embed="rId6"/>
                <a:stretch>
                  <a:fillRect l="-1093" t="-712" r="-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viscosity oil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57713" y="3419475"/>
            <a:ext cx="28575" cy="19050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772816"/>
            <a:ext cx="5472608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7950853"/>
      </p:ext>
    </p:extLst>
  </p:cSld>
  <p:clrMapOvr>
    <a:masterClrMapping/>
  </p:clrMapOvr>
  <p:transition>
    <p:dissolve/>
    <p:sndAc>
      <p:stSnd>
        <p:snd r:embed="rId5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-27384"/>
                <a:ext cx="8928992" cy="69749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 rtl="0">
                  <a:spcAft>
                    <a:spcPts val="600"/>
                  </a:spcAft>
                </a:pPr>
                <a:r>
                  <a:rPr lang="en-US" sz="2400" b="1" dirty="0" smtClean="0">
                    <a:latin typeface="+mj-lt"/>
                  </a:rPr>
                  <a:t>3. </a:t>
                </a:r>
                <a:r>
                  <a:rPr lang="en-US" sz="2400" b="1" u="sng" dirty="0">
                    <a:latin typeface="+mj-lt"/>
                  </a:rPr>
                  <a:t>O</a:t>
                </a:r>
                <a:r>
                  <a:rPr lang="en-US" sz="2400" b="1" u="sng" dirty="0" smtClean="0">
                    <a:latin typeface="+mj-lt"/>
                  </a:rPr>
                  <a:t>n inclined rectangular planes:</a:t>
                </a:r>
              </a:p>
              <a:p>
                <a:pPr algn="l" rtl="0">
                  <a:spcAft>
                    <a:spcPts val="1200"/>
                  </a:spcAft>
                </a:pPr>
                <a:r>
                  <a:rPr lang="en-US" sz="2200" dirty="0">
                    <a:solidFill>
                      <a:srgbClr val="FF0000"/>
                    </a:solidFill>
                  </a:rPr>
                  <a:t>b. </a:t>
                </a:r>
                <a:r>
                  <a:rPr lang="en-US" sz="2200" dirty="0"/>
                  <a:t>the vertical plane surface </a:t>
                </a:r>
                <a:r>
                  <a:rPr lang="en-US" sz="2200" b="1" dirty="0">
                    <a:solidFill>
                      <a:srgbClr val="FF0000"/>
                    </a:solidFill>
                  </a:rPr>
                  <a:t>does</a:t>
                </a:r>
                <a:r>
                  <a:rPr lang="en-US" sz="2200" b="1" dirty="0"/>
                  <a:t> </a:t>
                </a:r>
                <a:r>
                  <a:rPr lang="en-US" sz="2200" b="1" dirty="0">
                    <a:solidFill>
                      <a:srgbClr val="FF0000"/>
                    </a:solidFill>
                  </a:rPr>
                  <a:t>not</a:t>
                </a:r>
                <a:r>
                  <a:rPr lang="en-US" sz="2200" dirty="0"/>
                  <a:t> extend to the surface:</a:t>
                </a:r>
              </a:p>
              <a:p>
                <a:pPr algn="l" rtl="0"/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𝐹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 (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e>
                      <m:sup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/>
                        <a:ea typeface="Cambria Math"/>
                      </a:rPr>
                      <m:t>−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e>
                      <m:sup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0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/>
                        <a:ea typeface="Cambria Math"/>
                      </a:rPr>
                      <m:t>sin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⁡(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𝜗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000" b="1" dirty="0">
                    <a:solidFill>
                      <a:srgbClr val="7030A0"/>
                    </a:solidFill>
                  </a:rPr>
                  <a:t>  </a:t>
                </a:r>
                <a:r>
                  <a:rPr lang="en-US" sz="2000" b="1" dirty="0" smtClean="0">
                    <a:solidFill>
                      <a:srgbClr val="7030A0"/>
                    </a:solidFill>
                  </a:rPr>
                  <a:t> </a:t>
                </a:r>
                <a:r>
                  <a:rPr lang="en-US" sz="2600" b="1" dirty="0" smtClean="0">
                    <a:solidFill>
                      <a:srgbClr val="7030A0"/>
                    </a:solidFill>
                  </a:rPr>
                  <a:t>Prove</a:t>
                </a:r>
                <a:r>
                  <a:rPr lang="en-US" sz="2600" b="1" dirty="0">
                    <a:solidFill>
                      <a:srgbClr val="7030A0"/>
                    </a:solidFill>
                  </a:rPr>
                  <a:t>?</a:t>
                </a:r>
                <a:endParaRPr lang="en-US" sz="2600" dirty="0">
                  <a:latin typeface="+mj-lt"/>
                </a:endParaRPr>
              </a:p>
              <a:p>
                <a:pPr algn="l" rtl="0"/>
                <a:endParaRPr lang="en-US" sz="2200" dirty="0" smtClean="0">
                  <a:latin typeface="+mj-lt"/>
                </a:endParaRPr>
              </a:p>
              <a:p>
                <a:pPr algn="l" rtl="0"/>
                <a:endParaRPr lang="en-US" sz="2200" dirty="0">
                  <a:latin typeface="+mj-lt"/>
                </a:endParaRPr>
              </a:p>
              <a:p>
                <a:pPr algn="l" rtl="0"/>
                <a:r>
                  <a:rPr lang="en-US" sz="2200" dirty="0" smtClean="0">
                    <a:latin typeface="+mj-lt"/>
                  </a:rPr>
                  <a:t>.</a:t>
                </a:r>
                <a:endParaRPr lang="ar-IQ" sz="2200" dirty="0" smtClean="0">
                  <a:latin typeface="+mj-lt"/>
                </a:endParaRPr>
              </a:p>
              <a:p>
                <a:pPr algn="just" rtl="0"/>
                <a:endParaRPr lang="ar-IQ" sz="2200" dirty="0" smtClean="0"/>
              </a:p>
              <a:p>
                <a:pPr algn="just" rtl="0"/>
                <a:endParaRPr lang="ar-IQ" sz="2200" dirty="0" smtClean="0"/>
              </a:p>
              <a:p>
                <a:pPr algn="just" rtl="0">
                  <a:spcAft>
                    <a:spcPts val="2400"/>
                  </a:spcAft>
                </a:pPr>
                <a:endParaRPr lang="ar-IQ" sz="2200" dirty="0"/>
              </a:p>
              <a:p>
                <a:pPr algn="just" rtl="0"/>
                <a:endParaRPr lang="ar-IQ" sz="2200" dirty="0" smtClean="0"/>
              </a:p>
              <a:p>
                <a:pPr algn="just" rtl="0"/>
                <a:endParaRPr lang="en-US" sz="2200" dirty="0" smtClean="0"/>
              </a:p>
              <a:p>
                <a:pPr algn="just" rtl="0"/>
                <a:endParaRPr lang="ar-IQ" sz="2200" dirty="0" smtClean="0"/>
              </a:p>
              <a:p>
                <a:pPr algn="just" rtl="0"/>
                <a:endParaRPr lang="ar-IQ" sz="2200" dirty="0"/>
              </a:p>
              <a:p>
                <a:pPr algn="just" rtl="0">
                  <a:spcAft>
                    <a:spcPts val="600"/>
                  </a:spcAft>
                </a:pPr>
                <a:r>
                  <a:rPr lang="en-US" sz="2200" dirty="0" smtClean="0">
                    <a:latin typeface="+mj-lt"/>
                  </a:rPr>
                  <a:t>As </a:t>
                </a:r>
                <a:r>
                  <a:rPr lang="en-US" sz="2200" dirty="0">
                    <a:latin typeface="+mj-lt"/>
                  </a:rPr>
                  <a:t>with a vertical plane surface, the </a:t>
                </a:r>
                <a:r>
                  <a:rPr lang="en-US" sz="2200" b="1" u="sng" dirty="0">
                    <a:solidFill>
                      <a:srgbClr val="FF0000"/>
                    </a:solidFill>
                    <a:latin typeface="+mj-lt"/>
                  </a:rPr>
                  <a:t>resultant</a:t>
                </a:r>
                <a:r>
                  <a:rPr lang="en-US" sz="2200" dirty="0">
                    <a:latin typeface="+mj-lt"/>
                  </a:rPr>
                  <a:t> acts at </a:t>
                </a:r>
                <a:r>
                  <a:rPr lang="en-US" sz="2200" dirty="0" smtClean="0">
                    <a:latin typeface="+mj-lt"/>
                  </a:rPr>
                  <a:t>the </a:t>
                </a:r>
                <a:r>
                  <a:rPr lang="en-US" sz="2200" b="1" u="sng" dirty="0" smtClean="0">
                    <a:solidFill>
                      <a:srgbClr val="FF0000"/>
                    </a:solidFill>
                    <a:latin typeface="+mj-lt"/>
                  </a:rPr>
                  <a:t>centroid</a:t>
                </a:r>
                <a:r>
                  <a:rPr lang="en-US" sz="2200" dirty="0" smtClean="0">
                    <a:latin typeface="+mj-lt"/>
                  </a:rPr>
                  <a:t> </a:t>
                </a:r>
                <a:r>
                  <a:rPr lang="en-US" sz="2200" dirty="0">
                    <a:latin typeface="+mj-lt"/>
                  </a:rPr>
                  <a:t>of the </a:t>
                </a:r>
                <a:r>
                  <a:rPr lang="en-US" sz="2200" dirty="0" smtClean="0">
                    <a:latin typeface="+mj-lt"/>
                  </a:rPr>
                  <a:t>pressure </a:t>
                </a:r>
                <a:r>
                  <a:rPr lang="en-US" sz="2200" dirty="0">
                    <a:latin typeface="+mj-lt"/>
                  </a:rPr>
                  <a:t>distribution, </a:t>
                </a:r>
                <a:r>
                  <a:rPr lang="en-US" sz="2200" b="1" u="sng" dirty="0">
                    <a:solidFill>
                      <a:srgbClr val="FF0000"/>
                    </a:solidFill>
                    <a:latin typeface="+mj-lt"/>
                  </a:rPr>
                  <a:t>not</a:t>
                </a:r>
                <a:r>
                  <a:rPr lang="en-US" sz="2200" dirty="0">
                    <a:latin typeface="+mj-lt"/>
                  </a:rPr>
                  <a:t> at the </a:t>
                </a:r>
                <a:r>
                  <a:rPr lang="en-US" sz="2200" b="1" u="sng" dirty="0" smtClean="0">
                    <a:solidFill>
                      <a:srgbClr val="FF0000"/>
                    </a:solidFill>
                    <a:latin typeface="+mj-lt"/>
                  </a:rPr>
                  <a:t>average</a:t>
                </a:r>
                <a:r>
                  <a:rPr lang="en-US" sz="2200" dirty="0" smtClean="0">
                    <a:latin typeface="+mj-lt"/>
                  </a:rPr>
                  <a:t> depth.</a:t>
                </a:r>
              </a:p>
              <a:p>
                <a:pPr algn="just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𝐹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𝑥𝐶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𝑐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𝐴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         </m:t>
                      </m:r>
                      <m:r>
                        <a:rPr lang="en-US" sz="2400" b="0" i="1" smtClean="0">
                          <a:latin typeface="Cambria Math"/>
                        </a:rPr>
                        <m:t>𝑜𝑟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</a:rPr>
                        <m:t>𝑎𝑠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</a:rPr>
                        <m:t>𝑖𝑛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.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𝑏</m:t>
                          </m:r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</a:rPr>
                        <m:t>𝑠𝑖𝑛𝑐𝑒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</a:rPr>
                        <m:t>𝑖𝑡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</a:rPr>
                        <m:t>𝑖𝑠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</a:rPr>
                        <m:t>𝑟𝑒𝑐𝑡𝑎𝑛𝑔𝑢𝑙𝑎𝑟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400" b="1" dirty="0">
                  <a:solidFill>
                    <a:srgbClr val="7030A0"/>
                  </a:solidFill>
                </a:endParaRPr>
              </a:p>
              <a:p>
                <a:pPr algn="just" rtl="0"/>
                <a:endParaRPr lang="en-US" sz="22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-27384"/>
                <a:ext cx="8928992" cy="6974923"/>
              </a:xfrm>
              <a:prstGeom prst="rect">
                <a:avLst/>
              </a:prstGeom>
              <a:blipFill rotWithShape="1">
                <a:blip r:embed="rId6"/>
                <a:stretch>
                  <a:fillRect l="-1093" t="-699" r="-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viscosity oil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57713" y="3419475"/>
            <a:ext cx="28575" cy="1905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340769"/>
            <a:ext cx="5328592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6238192"/>
      </p:ext>
    </p:extLst>
  </p:cSld>
  <p:clrMapOvr>
    <a:masterClrMapping/>
  </p:clrMapOvr>
  <p:transition>
    <p:dissolve/>
    <p:sndAc>
      <p:stSnd>
        <p:snd r:embed="rId5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16632"/>
            <a:ext cx="892899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>
                <a:latin typeface="+mj-lt"/>
              </a:rPr>
              <a:t>Example (9)</a:t>
            </a:r>
          </a:p>
          <a:p>
            <a:pPr algn="just" rtl="0"/>
            <a:r>
              <a:rPr lang="en-US" sz="2200" dirty="0">
                <a:latin typeface="+mj-lt"/>
              </a:rPr>
              <a:t>Calculate the force quantity and location for the </a:t>
            </a:r>
            <a:r>
              <a:rPr lang="en-US" sz="2200" dirty="0" smtClean="0">
                <a:latin typeface="+mj-lt"/>
              </a:rPr>
              <a:t>figure </a:t>
            </a:r>
            <a:r>
              <a:rPr lang="en-US" sz="2200" dirty="0">
                <a:latin typeface="+mj-lt"/>
              </a:rPr>
              <a:t>shown below.</a:t>
            </a:r>
            <a:endParaRPr lang="en-US" sz="2200" b="1" dirty="0" smtClean="0">
              <a:solidFill>
                <a:srgbClr val="FF0000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673802" y="1196752"/>
            <a:ext cx="2873363" cy="2088232"/>
            <a:chOff x="0" y="0"/>
            <a:chExt cx="2153449" cy="1377950"/>
          </a:xfrm>
        </p:grpSpPr>
        <p:cxnSp>
          <p:nvCxnSpPr>
            <p:cNvPr id="4" name="Straight Arrow Connector 3"/>
            <p:cNvCxnSpPr/>
            <p:nvPr/>
          </p:nvCxnSpPr>
          <p:spPr>
            <a:xfrm>
              <a:off x="1543050" y="1111250"/>
              <a:ext cx="60422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0" y="0"/>
              <a:ext cx="2153449" cy="1377950"/>
              <a:chOff x="0" y="0"/>
              <a:chExt cx="2153449" cy="1377950"/>
            </a:xfrm>
          </p:grpSpPr>
          <p:cxnSp>
            <p:nvCxnSpPr>
              <p:cNvPr id="7" name="Straight Arrow Connector 6"/>
              <p:cNvCxnSpPr/>
              <p:nvPr/>
            </p:nvCxnSpPr>
            <p:spPr>
              <a:xfrm>
                <a:off x="1244600" y="38100"/>
                <a:ext cx="0" cy="98540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" name="Group 7"/>
              <p:cNvGrpSpPr/>
              <p:nvPr/>
            </p:nvGrpSpPr>
            <p:grpSpPr>
              <a:xfrm>
                <a:off x="0" y="0"/>
                <a:ext cx="2153449" cy="1377950"/>
                <a:chOff x="0" y="0"/>
                <a:chExt cx="2153449" cy="1377950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0" y="0"/>
                  <a:ext cx="2153449" cy="1027351"/>
                  <a:chOff x="0" y="0"/>
                  <a:chExt cx="2153449" cy="1027351"/>
                </a:xfrm>
              </p:grpSpPr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0" y="31750"/>
                    <a:ext cx="2153449" cy="995601"/>
                    <a:chOff x="0" y="0"/>
                    <a:chExt cx="2153449" cy="995601"/>
                  </a:xfrm>
                </p:grpSpPr>
                <p:sp>
                  <p:nvSpPr>
                    <p:cNvPr id="17" name="Rectangle 16"/>
                    <p:cNvSpPr/>
                    <p:nvPr/>
                  </p:nvSpPr>
                  <p:spPr>
                    <a:xfrm>
                      <a:off x="1539299" y="0"/>
                      <a:ext cx="614150" cy="989463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1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/>
                    </a:p>
                  </p:txBody>
                </p:sp>
                <p:cxnSp>
                  <p:nvCxnSpPr>
                    <p:cNvPr id="18" name="Straight Connector 17"/>
                    <p:cNvCxnSpPr/>
                    <p:nvPr/>
                  </p:nvCxnSpPr>
                  <p:spPr>
                    <a:xfrm flipH="1">
                      <a:off x="0" y="0"/>
                      <a:ext cx="1542197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Connector 18"/>
                    <p:cNvCxnSpPr/>
                    <p:nvPr/>
                  </p:nvCxnSpPr>
                  <p:spPr>
                    <a:xfrm flipH="1">
                      <a:off x="935583" y="3530"/>
                      <a:ext cx="7061" cy="992071"/>
                    </a:xfrm>
                    <a:prstGeom prst="line">
                      <a:avLst/>
                    </a:prstGeom>
                    <a:ln w="571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Connector 19"/>
                    <p:cNvCxnSpPr/>
                    <p:nvPr/>
                  </p:nvCxnSpPr>
                  <p:spPr>
                    <a:xfrm flipH="1">
                      <a:off x="38835" y="992071"/>
                      <a:ext cx="1501253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254000" y="0"/>
                    <a:ext cx="184150" cy="114300"/>
                    <a:chOff x="0" y="0"/>
                    <a:chExt cx="184150" cy="114300"/>
                  </a:xfrm>
                </p:grpSpPr>
                <p:cxnSp>
                  <p:nvCxnSpPr>
                    <p:cNvPr id="14" name="Straight Connector 13"/>
                    <p:cNvCxnSpPr/>
                    <p:nvPr/>
                  </p:nvCxnSpPr>
                  <p:spPr>
                    <a:xfrm>
                      <a:off x="0" y="69850"/>
                      <a:ext cx="18415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" name="Straight Connector 14"/>
                    <p:cNvCxnSpPr/>
                    <p:nvPr/>
                  </p:nvCxnSpPr>
                  <p:spPr>
                    <a:xfrm>
                      <a:off x="50800" y="114300"/>
                      <a:ext cx="76200" cy="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Arrow Connector 15"/>
                    <p:cNvCxnSpPr/>
                    <p:nvPr/>
                  </p:nvCxnSpPr>
                  <p:spPr>
                    <a:xfrm>
                      <a:off x="88900" y="0"/>
                      <a:ext cx="0" cy="35278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0" name="Text Box 193"/>
                <p:cNvSpPr txBox="1"/>
                <p:nvPr/>
              </p:nvSpPr>
              <p:spPr>
                <a:xfrm rot="16200000">
                  <a:off x="1003300" y="374650"/>
                  <a:ext cx="431800" cy="27940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/>
                  </a:solidFill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1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rtl="0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1100">
                      <a:effectLst/>
                      <a:ea typeface="Calibri"/>
                      <a:cs typeface="Arial"/>
                    </a:rPr>
                    <a:t>6 m</a:t>
                  </a:r>
                </a:p>
              </p:txBody>
            </p:sp>
            <p:sp>
              <p:nvSpPr>
                <p:cNvPr id="11" name="Text Box 194"/>
                <p:cNvSpPr txBox="1"/>
                <p:nvPr/>
              </p:nvSpPr>
              <p:spPr>
                <a:xfrm>
                  <a:off x="1638300" y="1098550"/>
                  <a:ext cx="431800" cy="279400"/>
                </a:xfrm>
                <a:prstGeom prst="rect">
                  <a:avLst/>
                </a:prstGeom>
                <a:noFill/>
                <a:ln w="6350">
                  <a:solidFill>
                    <a:schemeClr val="bg1"/>
                  </a:solidFill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1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rtl="0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1100">
                      <a:effectLst/>
                      <a:ea typeface="Calibri"/>
                      <a:cs typeface="Arial"/>
                    </a:rPr>
                    <a:t>3 m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6815195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16632"/>
            <a:ext cx="89289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>
                <a:latin typeface="+mj-lt"/>
              </a:rPr>
              <a:t>Example (10)</a:t>
            </a:r>
          </a:p>
          <a:p>
            <a:pPr algn="just" rtl="0"/>
            <a:r>
              <a:rPr lang="en-US" sz="2200" dirty="0" smtClean="0">
                <a:latin typeface="+mj-lt"/>
              </a:rPr>
              <a:t>Gate AB in the figure below is 1.5 m wide into the paper, hinged at A, and restrained by a stop at B. The water is at 20°C. Compute (a) the force on stop B and (b) the reactions at A if the water depth h = 3 m.</a:t>
            </a:r>
            <a:endParaRPr lang="en-US" sz="2200" b="1" dirty="0" smtClean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21" name="Picture 2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916832"/>
            <a:ext cx="2543413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3312817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4237</TotalTime>
  <Words>552</Words>
  <Application>Microsoft Office PowerPoint</Application>
  <PresentationFormat>On-screen Show (4:3)</PresentationFormat>
  <Paragraphs>125</Paragraphs>
  <Slides>12</Slides>
  <Notes>12</Notes>
  <HiddenSlides>0</HiddenSlides>
  <MMClips>6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Cambria Math</vt:lpstr>
      <vt:lpstr>Constantia</vt:lpstr>
      <vt:lpstr>Majalla UI</vt:lpstr>
      <vt:lpstr>Traditional Arabic</vt:lpstr>
      <vt:lpstr>Wingdings 2</vt:lpstr>
      <vt:lpstr>Flow</vt:lpstr>
      <vt:lpstr>FLUID MECHANICS CHAPTER- 3 / FLUID STATIC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lenovo</cp:lastModifiedBy>
  <cp:revision>363</cp:revision>
  <dcterms:created xsi:type="dcterms:W3CDTF">2012-04-06T10:32:00Z</dcterms:created>
  <dcterms:modified xsi:type="dcterms:W3CDTF">2018-01-14T09:45:36Z</dcterms:modified>
</cp:coreProperties>
</file>